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8" r:id="rId4"/>
    <p:sldId id="290" r:id="rId5"/>
    <p:sldId id="269" r:id="rId6"/>
    <p:sldId id="289" r:id="rId7"/>
    <p:sldId id="291" r:id="rId8"/>
    <p:sldId id="285" r:id="rId9"/>
    <p:sldId id="273" r:id="rId10"/>
    <p:sldId id="274" r:id="rId11"/>
    <p:sldId id="277" r:id="rId12"/>
    <p:sldId id="275" r:id="rId13"/>
    <p:sldId id="276" r:id="rId14"/>
    <p:sldId id="272" r:id="rId15"/>
    <p:sldId id="279" r:id="rId16"/>
    <p:sldId id="280" r:id="rId17"/>
    <p:sldId id="281" r:id="rId18"/>
    <p:sldId id="286" r:id="rId19"/>
    <p:sldId id="282" r:id="rId20"/>
    <p:sldId id="283" r:id="rId21"/>
    <p:sldId id="288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335"/>
    <p:restoredTop sz="94643"/>
  </p:normalViewPr>
  <p:slideViewPr>
    <p:cSldViewPr snapToGrid="0" snapToObjects="1">
      <p:cViewPr varScale="1">
        <p:scale>
          <a:sx n="60" d="100"/>
          <a:sy n="60" d="100"/>
        </p:scale>
        <p:origin x="17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D010-3AA8-9E46-ACD4-AB2FBDE54323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A62C-F432-8843-A565-2433A8A3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https://</a:t>
            </a:r>
            <a:r>
              <a:rPr lang="en-US" dirty="0" err="1" smtClean="0"/>
              <a:t>dwellingintheword.wordpress.com</a:t>
            </a:r>
            <a:r>
              <a:rPr lang="en-US" dirty="0" smtClean="0"/>
              <a:t>/2013/06/26/1083-jeremiah-18/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5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www.servicioskoinonia.org</a:t>
            </a:r>
            <a:r>
              <a:rPr lang="en-US" dirty="0" smtClean="0"/>
              <a:t>/</a:t>
            </a:r>
            <a:r>
              <a:rPr lang="en-US" dirty="0" err="1" smtClean="0"/>
              <a:t>cerezo</a:t>
            </a:r>
            <a:r>
              <a:rPr lang="en-US" dirty="0" smtClean="0"/>
              <a:t>/</a:t>
            </a:r>
            <a:r>
              <a:rPr lang="en-US" smtClean="0"/>
              <a:t>indexCgraf.html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www.servicioskoinonia.org</a:t>
            </a:r>
            <a:r>
              <a:rPr lang="en-US" dirty="0" smtClean="0"/>
              <a:t>/</a:t>
            </a:r>
            <a:r>
              <a:rPr lang="en-US" dirty="0" err="1" smtClean="0"/>
              <a:t>cerezo</a:t>
            </a:r>
            <a:r>
              <a:rPr lang="en-US" dirty="0" smtClean="0"/>
              <a:t>/</a:t>
            </a:r>
            <a:r>
              <a:rPr lang="en-US" dirty="0" err="1" smtClean="0"/>
              <a:t>dibujosB</a:t>
            </a:r>
            <a:r>
              <a:rPr lang="en-US" dirty="0" smtClean="0"/>
              <a:t>/01advientoB1.jpg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A62C-F432-8843-A565-2433A8A36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98433-1E69-E94B-8BDE-7A8C42FB484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AB1B-F97A-6548-86DC-34DA238A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444" y="152312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spc="200" dirty="0" smtClean="0">
                <a:latin typeface="Helvetica"/>
                <a:cs typeface="Helvetica"/>
              </a:rPr>
              <a:t>L’AVENT</a:t>
            </a:r>
            <a:endParaRPr lang="en-US" sz="6000" spc="2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6726261" y="4411273"/>
            <a:ext cx="2206572" cy="2095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7053" y="2641872"/>
            <a:ext cx="557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« Prenez garde, restez éveillés : 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spcAft>
                <a:spcPts val="0"/>
              </a:spcAft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vous ne savez pas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quand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ce sera le moment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 »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9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universelle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Pour les dirigeants politiques, afin qu’ils soient vigilants au bien-être des personnes les plus vulnérables de la société, prions.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367" y="3732904"/>
            <a:ext cx="5990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Seigneur, entends notre prière.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66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universelle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120167"/>
            <a:ext cx="680463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Pour notre communauté scolaire, afin que nous soyons attentifs aux personnes parmi nous qui se sentent seules ou rejetées, </a:t>
            </a: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prions.</a:t>
            </a:r>
            <a:endParaRPr lang="en-US" sz="3600" dirty="0"/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367" y="3359242"/>
            <a:ext cx="5990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Seigneur, entends notre prière.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61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universelle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Pour nos familles, afin que nous soyons conscients que Jésus est au cœur de notre vie de famille et de notre maison, prions.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5383" y="3575742"/>
            <a:ext cx="5990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Seigneur, entends notre prière.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51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universelle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Pour chacun de nous, afin que nous puissions veiller dans l’attente de l’invitation de Jésus à préparer sa naissance et sa venue parmi nous, prions.  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379" y="4014324"/>
            <a:ext cx="5990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Seigneur, entends notre prière.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706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86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Chant </a:t>
            </a:r>
            <a:r>
              <a:rPr lang="en-US" sz="3000" dirty="0" err="1" smtClean="0">
                <a:latin typeface="Helvetica"/>
                <a:cs typeface="Helvetica"/>
              </a:rPr>
              <a:t>d’offertoire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eucharistique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0275" y="1118236"/>
            <a:ext cx="612933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Le Seigneur soit avec vous.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Et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avec votre esprit.</a:t>
            </a:r>
            <a:endParaRPr lang="en-US" sz="3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FR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Élevons </a:t>
            </a: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notre </a:t>
            </a: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cœur.</a:t>
            </a:r>
            <a:endParaRPr lang="en-US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Nous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le tournons vers le Seigneur. </a:t>
            </a:r>
            <a:endParaRPr lang="en-US" sz="3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FR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Rendons </a:t>
            </a: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grâce au Seigneur notre Dieu.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Cela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est juste et bon.</a:t>
            </a:r>
            <a:endParaRPr lang="en-US" sz="3000" dirty="0">
              <a:solidFill>
                <a:srgbClr val="C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56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eucharistique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075849"/>
            <a:ext cx="6415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Saint! Saint! Saint, </a:t>
            </a:r>
          </a:p>
          <a:p>
            <a:pPr marL="457200">
              <a:spcAft>
                <a:spcPts val="0"/>
              </a:spcAft>
            </a:pP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le Seigneur, Dieu de l’univers!</a:t>
            </a:r>
          </a:p>
          <a:p>
            <a:pPr marL="457200">
              <a:spcAft>
                <a:spcPts val="0"/>
              </a:spcAft>
            </a:pP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Le </a:t>
            </a: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ciel et la terre sont remplis </a:t>
            </a:r>
            <a:endParaRPr lang="fr-FR" sz="3000" dirty="0" smtClean="0">
              <a:highlight>
                <a:srgbClr val="FFFFFF"/>
              </a:highlight>
              <a:latin typeface="Helvetica" charset="0"/>
              <a:ea typeface="Helvetica" charset="0"/>
              <a:cs typeface="Helvetica" charset="0"/>
            </a:endParaRPr>
          </a:p>
          <a:p>
            <a:pPr marL="457200">
              <a:spcAft>
                <a:spcPts val="0"/>
              </a:spcAft>
            </a:pP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ta gloire.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 indent="457200">
              <a:spcAft>
                <a:spcPts val="0"/>
              </a:spcAft>
            </a:pP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Hosanna au plus haut des cieux.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       	</a:t>
            </a:r>
            <a:endParaRPr lang="fr-FR" sz="3000" dirty="0" smtClean="0">
              <a:highlight>
                <a:srgbClr val="FFFFFF"/>
              </a:highlight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Béni </a:t>
            </a: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soit celui </a:t>
            </a:r>
            <a:endParaRPr lang="fr-FR" sz="3000" dirty="0" smtClean="0">
              <a:highlight>
                <a:srgbClr val="FFFFFF"/>
              </a:highlight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qui </a:t>
            </a: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vient au nom du Seigneur.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fr-FR" sz="3000" dirty="0" smtClean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Hosanna </a:t>
            </a:r>
            <a:r>
              <a:rPr lang="fr-FR" sz="3000" dirty="0">
                <a:highlight>
                  <a:srgbClr val="FFFFFF"/>
                </a:highlight>
                <a:latin typeface="Helvetica" charset="0"/>
                <a:ea typeface="Helvetica" charset="0"/>
                <a:cs typeface="Helvetica" charset="0"/>
              </a:rPr>
              <a:t>au plus haut des cieux.</a:t>
            </a:r>
            <a:endParaRPr lang="en-US" sz="30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915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smtClean="0">
                <a:latin typeface="Helvetica"/>
                <a:cs typeface="Helvetica"/>
              </a:rPr>
              <a:t>eucharistique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4516" y="1385010"/>
            <a:ext cx="68046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Il est grand le mystère de la foi.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583" y="2226022"/>
            <a:ext cx="72524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Nous proclamons ta mort, Seigneur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Jésus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,</a:t>
            </a:r>
          </a:p>
          <a:p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Nous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célébrons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ta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résurrection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,</a:t>
            </a:r>
          </a:p>
          <a:p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Nous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attendons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ta venue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dans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-US" sz="2900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gloire</a:t>
            </a:r>
            <a:r>
              <a:rPr lang="en-US" sz="29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387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11" y="1946430"/>
            <a:ext cx="6974237" cy="4543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73902" y="884601"/>
            <a:ext cx="21697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 smtClean="0">
                <a:latin typeface="Helvetica" charset="0"/>
                <a:ea typeface="Helvetica" charset="0"/>
                <a:cs typeface="Helvetica" charset="0"/>
              </a:rPr>
              <a:t>Notre Père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349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0" y="26811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"/>
                <a:cs typeface="Helvetica"/>
              </a:rPr>
              <a:t>Fraction du Pain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5555" y="1284559"/>
            <a:ext cx="66826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Agneau de Dieu, qui enlèves le péché du monde, prends pitié de nous. 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endParaRPr lang="fr-FR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Agneau </a:t>
            </a: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de Dieu, qui enlèves le péché du monde, prends pitié de nous. 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endParaRPr lang="fr-FR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Agneau </a:t>
            </a: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de Dieu, qui enlèves le péché du monde, donne-nous la paix. </a:t>
            </a:r>
            <a:endParaRPr lang="en-US" sz="3000" dirty="0"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851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86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Chant </a:t>
            </a:r>
            <a:r>
              <a:rPr lang="en-US" sz="3000" dirty="0" err="1" smtClean="0">
                <a:latin typeface="Helvetica"/>
                <a:cs typeface="Helvetica"/>
              </a:rPr>
              <a:t>d’ouverture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66337" y="38241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"/>
                <a:cs typeface="Helvetica"/>
              </a:rPr>
              <a:t>Communion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723" y="1079447"/>
            <a:ext cx="64793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Heureux les invités au repas du Seigneur! Voici l’Agneau de Dieu qui enlève le péché du monde.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endParaRPr lang="fr-FR" sz="3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, je ne suis pas digne de te recevoir; mais dis seulement une parole et je serai guéri.</a:t>
            </a:r>
            <a:endParaRPr lang="en-US" sz="3000" dirty="0">
              <a:solidFill>
                <a:srgbClr val="C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95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86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Chant </a:t>
            </a:r>
            <a:r>
              <a:rPr lang="en-US" sz="3000" smtClean="0">
                <a:latin typeface="Helvetica"/>
                <a:cs typeface="Helvetica"/>
              </a:rPr>
              <a:t>de communion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5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86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Chant </a:t>
            </a:r>
            <a:r>
              <a:rPr lang="en-US" sz="3000" dirty="0" err="1" smtClean="0">
                <a:latin typeface="Helvetica"/>
                <a:cs typeface="Helvetica"/>
              </a:rPr>
              <a:t>d’envoi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1663" y="880330"/>
            <a:ext cx="69346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Helvetica" charset="0"/>
                <a:ea typeface="Helvetica" charset="0"/>
                <a:cs typeface="Helvetica" charset="0"/>
              </a:rPr>
              <a:t>Seigneur Jésus, image vivante du Père envoyée pour nous rendre la vie, prends pitié de nous. </a:t>
            </a:r>
            <a:r>
              <a:rPr lang="fr-FR" sz="28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Prends </a:t>
            </a:r>
            <a:r>
              <a:rPr lang="fr-FR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pitié de nous. </a:t>
            </a:r>
            <a:endParaRPr lang="en-US" sz="28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Helvetica" charset="0"/>
                <a:ea typeface="Helvetica" charset="0"/>
                <a:cs typeface="Helvetica" charset="0"/>
              </a:rPr>
              <a:t>Ô Christ, né de la Vierge Marie pour nous apporter le pardon, prends pitié de nous. 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28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Prends </a:t>
            </a:r>
            <a:r>
              <a:rPr lang="fr-FR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pitié de nous. </a:t>
            </a:r>
            <a:endParaRPr lang="en-US" sz="28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Helvetica" charset="0"/>
                <a:ea typeface="Helvetica" charset="0"/>
                <a:cs typeface="Helvetica" charset="0"/>
              </a:rPr>
              <a:t> 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Helvetica" charset="0"/>
                <a:ea typeface="Helvetica" charset="0"/>
                <a:cs typeface="Helvetica" charset="0"/>
              </a:rPr>
              <a:t>Seigneur, Parole éternelle du Père venue nous promettre la Paix, prends pitié de nous. </a:t>
            </a:r>
            <a:r>
              <a:rPr lang="fr-FR" sz="28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Prends </a:t>
            </a:r>
            <a:r>
              <a:rPr lang="fr-FR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pitié de nous. </a:t>
            </a:r>
            <a:endParaRPr lang="en-US" sz="2800" dirty="0">
              <a:solidFill>
                <a:srgbClr val="C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4280" y="268111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Acte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pénitentiel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946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90524"/>
            <a:ext cx="260880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3021" y="544755"/>
            <a:ext cx="680463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Lecture du livre du </a:t>
            </a:r>
            <a:endParaRPr lang="fr-FR" sz="3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prophète </a:t>
            </a:r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Isaïe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897" y="4773098"/>
            <a:ext cx="6663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latin typeface="Helvetica"/>
                <a:cs typeface="Helvetica"/>
              </a:rPr>
              <a:t>Parole de Seigneur.</a:t>
            </a:r>
          </a:p>
          <a:p>
            <a:r>
              <a:rPr lang="fr-CA" sz="3000" dirty="0" smtClean="0">
                <a:solidFill>
                  <a:srgbClr val="C00000"/>
                </a:solidFill>
                <a:latin typeface="Helvetica"/>
                <a:cs typeface="Helvetica"/>
              </a:rPr>
              <a:t>Nous </a:t>
            </a:r>
            <a:r>
              <a:rPr lang="fr-CA" sz="3000" dirty="0" smtClean="0">
                <a:solidFill>
                  <a:srgbClr val="C00000"/>
                </a:solidFill>
                <a:latin typeface="Helvetica"/>
                <a:cs typeface="Helvetica"/>
              </a:rPr>
              <a:t>rendons </a:t>
            </a:r>
            <a:endParaRPr lang="fr-CA" sz="3000" dirty="0" smtClean="0">
              <a:solidFill>
                <a:srgbClr val="C00000"/>
              </a:solidFill>
              <a:latin typeface="Helvetica"/>
              <a:cs typeface="Helvetica"/>
            </a:endParaRPr>
          </a:p>
          <a:p>
            <a:r>
              <a:rPr lang="fr-CA" sz="3000" dirty="0" smtClean="0">
                <a:solidFill>
                  <a:srgbClr val="C00000"/>
                </a:solidFill>
                <a:latin typeface="Helvetica"/>
                <a:cs typeface="Helvetica"/>
              </a:rPr>
              <a:t>gloire </a:t>
            </a:r>
            <a:r>
              <a:rPr lang="fr-CA" sz="3000" dirty="0" smtClean="0">
                <a:solidFill>
                  <a:srgbClr val="C00000"/>
                </a:solidFill>
                <a:latin typeface="Helvetica"/>
                <a:cs typeface="Helvetica"/>
              </a:rPr>
              <a:t>à Dieu.</a:t>
            </a:r>
            <a:endParaRPr lang="en-US" sz="3000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338" y="413129"/>
            <a:ext cx="4781650" cy="607464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Rectangle 1"/>
          <p:cNvSpPr/>
          <p:nvPr/>
        </p:nvSpPr>
        <p:spPr>
          <a:xfrm>
            <a:off x="6666274" y="443984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Première Lecture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1734" y="1470044"/>
            <a:ext cx="699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 smtClean="0">
                <a:latin typeface="Helvetica" charset="0"/>
                <a:ea typeface="Helvetica" charset="0"/>
                <a:cs typeface="Helvetica" charset="0"/>
              </a:rPr>
              <a:t>R. </a:t>
            </a:r>
            <a:r>
              <a:rPr lang="fr-FR" sz="3200" dirty="0">
                <a:latin typeface="Helvetica" charset="0"/>
                <a:ea typeface="Helvetica" charset="0"/>
                <a:cs typeface="Helvetica" charset="0"/>
              </a:rPr>
              <a:t>Vers toi, Seigneur, j’élève mon </a:t>
            </a:r>
            <a:r>
              <a:rPr lang="fr-FR" sz="3200" dirty="0" smtClean="0">
                <a:latin typeface="Helvetica" charset="0"/>
                <a:ea typeface="Helvetica" charset="0"/>
                <a:cs typeface="Helvetica" charset="0"/>
              </a:rPr>
              <a:t>	âme</a:t>
            </a:r>
            <a:r>
              <a:rPr lang="fr-FR" sz="3200" dirty="0">
                <a:latin typeface="Helvetica" charset="0"/>
                <a:ea typeface="Helvetica" charset="0"/>
                <a:cs typeface="Helvetica" charset="0"/>
              </a:rPr>
              <a:t>, vers toi, mon Dieu. </a:t>
            </a:r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269003" y="439561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Psaume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24(25)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90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6022" y="1448779"/>
            <a:ext cx="69902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269003" y="43956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Acclamation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81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38" y="1311144"/>
            <a:ext cx="3852536" cy="5030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6022" y="927463"/>
            <a:ext cx="68046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Helvetica"/>
                <a:cs typeface="Helvetica"/>
              </a:rPr>
              <a:t>Évangile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4713" y="5371689"/>
            <a:ext cx="66632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Helvetica" charset="0"/>
                <a:ea typeface="Helvetica" charset="0"/>
                <a:cs typeface="Helvetica" charset="0"/>
              </a:rPr>
              <a:t>Acclamons la Parole de Dieu.</a:t>
            </a:r>
            <a:endParaRPr lang="fr-FR" sz="3000" dirty="0" smtClean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Louange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à toi, Seigneur Jésus.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30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593" y="784741"/>
            <a:ext cx="73279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Le Seigneur soit avec vous. </a:t>
            </a:r>
            <a:endParaRPr lang="fr-FR" sz="30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Et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avec votre esprit.</a:t>
            </a:r>
            <a:endParaRPr lang="en-US" sz="3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endParaRPr lang="fr-FR" sz="3000" b="1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Évangile </a:t>
            </a:r>
            <a:r>
              <a:rPr lang="fr-FR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de Jésus </a:t>
            </a:r>
            <a:endParaRPr lang="fr-FR" sz="30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Christ </a:t>
            </a:r>
            <a:r>
              <a:rPr lang="fr-FR" sz="3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selon saint </a:t>
            </a:r>
            <a:r>
              <a:rPr lang="fr-FR" sz="3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Luc</a:t>
            </a:r>
            <a:endParaRPr lang="fr-FR" sz="30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0"/>
              </a:spcAft>
            </a:pPr>
            <a:r>
              <a:rPr lang="fr-FR" sz="30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Gloire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à toi, Seigneur!</a:t>
            </a:r>
            <a:endParaRPr lang="en-US" sz="3000" dirty="0">
              <a:solidFill>
                <a:srgbClr val="C00000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402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91"/>
          <a:stretch/>
        </p:blipFill>
        <p:spPr>
          <a:xfrm flipH="1">
            <a:off x="2719013" y="268110"/>
            <a:ext cx="4263921" cy="6481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1275" y="26927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Homélie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67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3" y="268111"/>
            <a:ext cx="1368778" cy="63316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Prière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universelle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367" y="1405917"/>
            <a:ext cx="68046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Helvetica" charset="0"/>
                <a:ea typeface="Helvetica" charset="0"/>
                <a:cs typeface="Helvetica" charset="0"/>
              </a:rPr>
              <a:t>Pour l’Église, afin qu’elle apporte la lumière de l’Évangile à un monde en recherche de vérité, prions.</a:t>
            </a:r>
            <a:endParaRPr lang="en-US" sz="3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300" dirty="0">
                <a:latin typeface="Helvetica"/>
                <a:cs typeface="Helvetica"/>
              </a:rPr>
              <a:t> </a:t>
            </a:r>
            <a:endParaRPr lang="en-US" sz="3300" dirty="0" smtClean="0">
              <a:latin typeface="Helvetica"/>
              <a:cs typeface="Helvetica"/>
            </a:endParaRPr>
          </a:p>
          <a:p>
            <a:endParaRPr lang="en-US" sz="3300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0240" y="3298743"/>
            <a:ext cx="5990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Seigneur, entends notre prière.</a:t>
            </a:r>
            <a:r>
              <a:rPr lang="en-US" sz="3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300" dirty="0">
                <a:latin typeface="Helvetica"/>
                <a:cs typeface="Helvetic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532" r="20688"/>
          <a:stretch/>
        </p:blipFill>
        <p:spPr>
          <a:xfrm>
            <a:off x="7147380" y="4845314"/>
            <a:ext cx="1847446" cy="1754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652" y="432125"/>
            <a:ext cx="1140082" cy="5909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s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p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 smtClean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é</a:t>
            </a: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r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a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n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c</a:t>
            </a:r>
            <a:endParaRPr lang="en-US" sz="4200" b="1" dirty="0" smtClean="0">
              <a:solidFill>
                <a:schemeClr val="bg1"/>
              </a:solidFill>
              <a:latin typeface="Gabriola" charset="0"/>
              <a:ea typeface="Gabriola" charset="0"/>
              <a:cs typeface="Gabriola" charset="0"/>
            </a:endParaRPr>
          </a:p>
          <a:p>
            <a:r>
              <a:rPr lang="en-US" sz="4200" b="1" dirty="0">
                <a:solidFill>
                  <a:schemeClr val="bg1"/>
                </a:solidFill>
                <a:latin typeface="Gabriola" charset="0"/>
                <a:ea typeface="Gabriola" charset="0"/>
                <a:cs typeface="Gabriola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042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649</Words>
  <Application>Microsoft Macintosh PowerPoint</Application>
  <PresentationFormat>On-screen Show (4:3)</PresentationFormat>
  <Paragraphs>270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Gabriola</vt:lpstr>
      <vt:lpstr>Helvetica</vt:lpstr>
      <vt:lpstr>Arial</vt:lpstr>
      <vt:lpstr>Office Theme</vt:lpstr>
      <vt:lpstr>L’AVENT</vt:lpstr>
      <vt:lpstr>Chant d’ouverture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Chant d’offertoire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Chant de communion</vt:lpstr>
      <vt:lpstr>Chant d’envoi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Marilena Berardinelli</dc:creator>
  <cp:lastModifiedBy>Microsoft Office User</cp:lastModifiedBy>
  <cp:revision>57</cp:revision>
  <dcterms:created xsi:type="dcterms:W3CDTF">2017-02-28T02:17:07Z</dcterms:created>
  <dcterms:modified xsi:type="dcterms:W3CDTF">2018-07-09T02:49:11Z</dcterms:modified>
</cp:coreProperties>
</file>